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sldIdLst>
    <p:sldId id="258" r:id="rId4"/>
    <p:sldId id="257" r:id="rId5"/>
    <p:sldId id="260" r:id="rId6"/>
    <p:sldId id="259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63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usanpn.org/data/visualizations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sanpn.org/data/visualization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usanpn.org/vis-tool/#/explore-phenological-findings;s=eJztVU1v3DYQ%2FSsLNocW0Ar8lMi9BQkM9FA0iHszjAUlztqCKVKlJCeusf%2B9Q%2B2XNwF6KBCgh14EDefxzZvhE%2FVK4OsEKVhPNq%2FkXevtOJIN%2BWA9BGfTLXhopy4GUpCHuXOYAkm5q4VZu4bKtWwbWBtTubXQzjRcUyqqCtE9TBYp9wUJMH2J6elXh8R39wUZJ5sZz3GAB1x4BrLZWT%2FCZeFD9DFhxZ%2Bstcj4AjblLZwyU3DKaX6w%2FODIMvg45ewrGQdoOxg%2F2%2FCEm48R7j%2B9YZ9t7PsYtsH2WJUkcKveDh5ykxDmPID3LaRTuL2G%2F5ah4%2BrnDPnljMmzETV%2FU4akuUlzf6l8wBRkZ%2FvOvxwibs7xkf7WDh2OvgWb9Rxz1wpuox0aSOlldbOkEbcc3ELJ1Ck6630I0XdxGDtnz9Brxhsfv0DqwsPqk7dhyuOKyUFaGE19iq4lerjgvhE497YtVp9nWNngVt%2FoPRxHN3XjdrJfY4h9127HQDZc11xjz3NYPGf9dnoZMt9HnJ%2Bb4zyumhSt82B3yPCEel3sMb%2BIXuYV5h4rbWMzQnpefIYnwbSqGDpxeIQQh0c7wtEcB7u%2FTWR3LNH2MlFZXC0de1zcic5BMc9oh5hWAcAdZvIWPsKfM4QWt0iKGtqTqXlrKW%2FJvvgXjh07%2Fwzph5h2tG37aNEK3zm31ux%2F7%2F6Td1X9A7yrGeP%2FNeu2ijXakj1eu9424H%2Ff7UaYlmoNzuyTdQ7bIxta4nnuYphuu7%2FgI%2Fj8R6CIiXP%2Btyx%2Bw%2Fva2bx%2BdydMSXnNpaZK81pKVayNKhWtakYNF4JVQtwXd6IqBTVKsUqLSkkmMq4qFWe64lKJ2nDDM06XRkkqKBeaU1PrYs0oKqqkFozTM04KxFWcsVqo2gjFkA63ogRjzIVO8pIaLEyp4twgpSzWWpYUBRhRX%2BhQHuWqFjprRgaDdLTkmlX4b6z1GxjqqoysKsq4YlouXdRaKSEFP%2BLu9%2Fc4d5zthPNc7oGr98PH%2BUc3ebiJqbdT9sVi5vVy0vv9%2Fm9Ou40w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inaturalist.org/observations?place_id=any&amp;taxon_id=57278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swbiodiversity.org/seinet/taxa/index.php?taxon=Ailanthus+altissima&amp;formsubmit=Search+Terms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3805-EC08-046C-58F4-CA08CE70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EVRN 460!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A5FD7-FF68-9AA9-A0BF-058FF75BA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960819"/>
            <a:ext cx="5181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What do my watery eyes have to do with climate change?</a:t>
            </a:r>
          </a:p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Do I need a book for this class?</a:t>
            </a:r>
          </a:p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Are invasive plants really that bad?</a:t>
            </a:r>
          </a:p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Will I need to memorize lots of scientific names?</a:t>
            </a:r>
          </a:p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Will we have lab if it is hot/cold/rainy/windy?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7834F-CC4C-29D8-645C-F5E640DD23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297" y="1960819"/>
            <a:ext cx="5181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/>
              <a:t>Phenology Tease</a:t>
            </a:r>
          </a:p>
          <a:p>
            <a:r>
              <a:rPr lang="en-US" b="1" dirty="0"/>
              <a:t>Class Details</a:t>
            </a:r>
          </a:p>
          <a:p>
            <a:r>
              <a:rPr lang="en-US" b="1" dirty="0"/>
              <a:t>Phenology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Yes, lab happens this week!  Prepare to be outside for the full time.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Intro to you due before your lab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Feinsinger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reading and assignment due before your lab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Real assignment before lab next week (Monday is Labor Day so we are not meeting)</a:t>
            </a:r>
          </a:p>
        </p:txBody>
      </p:sp>
    </p:spTree>
    <p:extLst>
      <p:ext uri="{BB962C8B-B14F-4D97-AF65-F5344CB8AC3E}">
        <p14:creationId xmlns:p14="http://schemas.microsoft.com/office/powerpoint/2010/main" val="259774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E9790-9BAC-6F45-A37F-649C84CC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11" y="351014"/>
            <a:ext cx="5604934" cy="958675"/>
          </a:xfrm>
        </p:spPr>
        <p:txBody>
          <a:bodyPr/>
          <a:lstStyle/>
          <a:p>
            <a:r>
              <a:rPr lang="en-US" dirty="0"/>
              <a:t>Sources of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EF500-ED3F-AA66-581D-41A3416DD1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312" y="1825625"/>
            <a:ext cx="3415891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Your observations!</a:t>
            </a:r>
          </a:p>
          <a:p>
            <a:r>
              <a:rPr lang="en-US" dirty="0"/>
              <a:t>Photos from web</a:t>
            </a:r>
          </a:p>
          <a:p>
            <a:r>
              <a:rPr lang="en-US" dirty="0"/>
              <a:t>Herbarium specimens</a:t>
            </a:r>
          </a:p>
          <a:p>
            <a:r>
              <a:rPr lang="en-US" dirty="0">
                <a:ea typeface="+mn-lt"/>
                <a:cs typeface="+mn-lt"/>
              </a:rPr>
              <a:t>Nature's Notebook and the National Phenology Network</a:t>
            </a:r>
          </a:p>
          <a:p>
            <a:r>
              <a:rPr lang="en-US" dirty="0">
                <a:ea typeface="+mn-lt"/>
                <a:cs typeface="+mn-lt"/>
                <a:hlinkClick r:id="rId2"/>
              </a:rPr>
              <a:t>https://www.usanpn.org/data/visualizations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6" descr="A chart with green and purple lines&#10;&#10;Description automatically generated">
            <a:extLst>
              <a:ext uri="{FF2B5EF4-FFF2-40B4-BE49-F238E27FC236}">
                <a16:creationId xmlns:a16="http://schemas.microsoft.com/office/drawing/2014/main" id="{558EFC6D-0852-618F-8B7E-6450644E32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914423" y="1496791"/>
            <a:ext cx="8271932" cy="4359894"/>
          </a:xfrm>
        </p:spPr>
      </p:pic>
    </p:spTree>
    <p:extLst>
      <p:ext uri="{BB962C8B-B14F-4D97-AF65-F5344CB8AC3E}">
        <p14:creationId xmlns:p14="http://schemas.microsoft.com/office/powerpoint/2010/main" val="1919899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90B6A-F599-0E67-24FD-23234246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09F2CEB8-48B5-2783-A4E8-42569E10A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00" y="174626"/>
            <a:ext cx="12039312" cy="6496226"/>
          </a:xfrm>
        </p:spPr>
      </p:pic>
    </p:spTree>
    <p:extLst>
      <p:ext uri="{BB962C8B-B14F-4D97-AF65-F5344CB8AC3E}">
        <p14:creationId xmlns:p14="http://schemas.microsoft.com/office/powerpoint/2010/main" val="563990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5A544-D631-D858-D75F-78A8B1FDF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218B-3668-7C02-00E2-C430E3BBD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Your homework for NEXT week will be to test websites, make a calendar visualization in Nature's Notebook, and compare sources of phenology information.</a:t>
            </a:r>
          </a:p>
          <a:p>
            <a:r>
              <a:rPr lang="en-US" dirty="0"/>
              <a:t>Your homework before THIS WEEK's lab is to introduce yourself and to complete the </a:t>
            </a:r>
            <a:r>
              <a:rPr lang="en-US" dirty="0" err="1"/>
              <a:t>Feinsinger</a:t>
            </a:r>
            <a:r>
              <a:rPr lang="en-US" dirty="0"/>
              <a:t> reading.</a:t>
            </a:r>
          </a:p>
          <a:p>
            <a:r>
              <a:rPr lang="en-US" dirty="0"/>
              <a:t>All of the components (and, we admit, there are lots) are on Canvas.</a:t>
            </a:r>
          </a:p>
          <a:p>
            <a:r>
              <a:rPr lang="en-US" dirty="0"/>
              <a:t>Meet for lab in Malott 3048.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54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8592A-B41B-D942-2735-C7A2D1C3E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0ADC7-ADFF-0756-85F3-2AB189A24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https://www.usanpn.org/data/visualizations</a:t>
            </a:r>
            <a:endParaRPr lang="en-US">
              <a:ea typeface="+mn-lt"/>
              <a:cs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37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AD438-4138-8E2A-B08C-35FA1208B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E5335-A4A2-B6F4-EFF8-416A1CA55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data.usanpn.org/vis-tool/#/explore-phenological-findings;s=eJztVU1v3DYQ%2FSsLNocW0Ar8lMi9BQkM9FA0iHszjAUlztqCKVKlJCeusf%2B9Q%2B2XNwF6KBCgh14EDefxzZvhE%2FVK4OsEKVhPNq%2FkXevtOJIN%2BWA9BGfTLXhopy4GUpCHuXOYAkm5q4VZu4bKtWwbWBtTubXQzjRcUyqqCtE9TBYp9wUJMH2J6elXh8R39wUZJ5sZz3GAB1x4BrLZWT%2FCZeFD9DFhxZ%2Bstcj4AjblLZwyU3DKaX6w%2FODIMvg45ewrGQdoOxg%2F2%2FCEm48R7j%2B9YZ9t7PsYtsH2WJUkcKveDh5ykxDmPID3LaRTuL2G%2F5ah4%2BrnDPnljMmzETV%2FU4akuUlzf6l8wBRkZ%2FvOvxwibs7xkf7WDh2OvgWb9Rxz1wpuox0aSOlldbOkEbcc3ELJ1Ck6630I0XdxGDtnz9Brxhsfv0DqwsPqk7dhyuOKyUFaGE19iq4lerjgvhE497YtVp9nWNngVt%2FoPRxHN3XjdrJfY4h9127HQDZc11xjz3NYPGf9dnoZMt9HnJ%2Bb4zyumhSt82B3yPCEel3sMb%2BIXuYV5h4rbWMzQnpefIYnwbSqGDpxeIQQh0c7wtEcB7u%2FTWR3LNH2MlFZXC0de1zcic5BMc9oh5hWAcAdZvIWPsKfM4QWt0iKGtqTqXlrKW%2FJvvgXjh07%2Fwzph5h2tG37aNEK3zm31ux%2F7%2F6Td1X9A7yrGeP%2FNeu2ijXakj1eu9424H%2Ff7UaYlmoNzuyTdQ7bIxta4nnuYphuu7%2FgI%2Fj8R6CIiXP%2Btyx%2Bw%2Fva2bx%2BdydMSXnNpaZK81pKVayNKhWtakYNF4JVQtwXd6IqBTVKsUqLSkkmMq4qFWe64lKJ2nDDM06XRkkqKBeaU1PrYs0oKqqkFozTM04KxFWcsVqo2gjFkA63ogRjzIVO8pIaLEyp4twgpSzWWpYUBRhRX%2BhQHuWqFjprRgaDdLTkmlX4b6z1GxjqqoysKsq4YlouXdRaKSEFP%2BLu9%2Fc4d5zthPNc7oGr98PH%2BUc3ebiJqbdT9sVi5vVy0vv9%2Fm9Ou40w</a:t>
            </a:r>
            <a:endParaRPr lang="en-US">
              <a:ea typeface="+mn-lt"/>
              <a:cs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017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iver with a body of water and a field with birds flying&#10;&#10;Description automatically generated">
            <a:extLst>
              <a:ext uri="{FF2B5EF4-FFF2-40B4-BE49-F238E27FC236}">
                <a16:creationId xmlns:a16="http://schemas.microsoft.com/office/drawing/2014/main" id="{84B00C6A-89FC-F504-E7E3-99900F476E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53646" y="-44360"/>
            <a:ext cx="9330264" cy="696242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6AA4C-C452-B71F-4193-F159A82690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6644" y="428626"/>
            <a:ext cx="10049932" cy="5875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Phenology</a:t>
            </a:r>
            <a:r>
              <a:rPr lang="en-US" dirty="0"/>
              <a:t>—the study of the timing of periodically recurring (usually seasonal) natural events.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Examples—migration, blooming, insect emergence, leaf color change</a:t>
            </a:r>
          </a:p>
          <a:p>
            <a:r>
              <a:rPr lang="en-US" dirty="0"/>
              <a:t>What does phenology have to do with climate change?</a:t>
            </a:r>
          </a:p>
          <a:p>
            <a:r>
              <a:rPr lang="en-US" dirty="0"/>
              <a:t>Could invasion be related to climate change and phenology?  How?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36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DED0D-C00B-0C8B-2381-0AFBF5F70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62BFE-B9D4-EEE3-5447-D931C164B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People intro</a:t>
            </a:r>
          </a:p>
          <a:p>
            <a:r>
              <a:rPr lang="en-US" dirty="0"/>
              <a:t>Name tags</a:t>
            </a:r>
          </a:p>
          <a:p>
            <a:r>
              <a:rPr lang="en-US" dirty="0"/>
              <a:t>Lots to do—keep up!</a:t>
            </a:r>
          </a:p>
          <a:p>
            <a:r>
              <a:rPr lang="en-US" dirty="0"/>
              <a:t>Communicate problems early</a:t>
            </a:r>
          </a:p>
          <a:p>
            <a:r>
              <a:rPr lang="en-US" dirty="0"/>
              <a:t>"Open your book" quizzes and other pre-lab assignments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760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2A7A8-10DC-4838-2957-D22D3F48B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US" sz="4000" dirty="0"/>
              <a:t>Prepare for outside</a:t>
            </a:r>
          </a:p>
        </p:txBody>
      </p:sp>
      <p:pic>
        <p:nvPicPr>
          <p:cNvPr id="5" name="Content Placeholder 4" descr="A group of people in a field&#10;&#10;Description automatically generated">
            <a:extLst>
              <a:ext uri="{FF2B5EF4-FFF2-40B4-BE49-F238E27FC236}">
                <a16:creationId xmlns:a16="http://schemas.microsoft.com/office/drawing/2014/main" id="{CBD907CD-9AAB-1DDB-65E2-D99C75984E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2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7774F8-5B4D-24E6-19FB-D1F1C5385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On time</a:t>
            </a:r>
          </a:p>
          <a:p>
            <a:r>
              <a:rPr lang="en-US" sz="2000"/>
              <a:t>Water and snack</a:t>
            </a:r>
            <a:endParaRPr lang="en-US" sz="2000" dirty="0"/>
          </a:p>
          <a:p>
            <a:r>
              <a:rPr lang="en-US" sz="2000" dirty="0"/>
              <a:t>Appropriate clothing</a:t>
            </a:r>
          </a:p>
          <a:p>
            <a:r>
              <a:rPr lang="en-US" sz="2000" dirty="0"/>
              <a:t>Sunscreen bug spray</a:t>
            </a:r>
          </a:p>
          <a:p>
            <a:r>
              <a:rPr lang="en-US" sz="2000" dirty="0"/>
              <a:t>Notebook and pencil</a:t>
            </a:r>
          </a:p>
          <a:p>
            <a:r>
              <a:rPr lang="en-US" sz="2000"/>
              <a:t>Our phone numbers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09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C107-0618-68F8-78F1-EA4C1F76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Ecology in Action (EIA)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DB605-256E-13DB-8DF0-094EC11F1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Way to earn points by doing ecology outside of class.</a:t>
            </a:r>
          </a:p>
          <a:p>
            <a:r>
              <a:rPr lang="en-US" dirty="0"/>
              <a:t>Way to prevent a missed lab from becoming a zero.</a:t>
            </a:r>
          </a:p>
          <a:p>
            <a:r>
              <a:rPr lang="en-US" dirty="0"/>
              <a:t>Only way to earn "extra credit" (e.g. no personal last ditch assignments).</a:t>
            </a:r>
          </a:p>
          <a:p>
            <a:r>
              <a:rPr lang="en-US" dirty="0"/>
              <a:t>Add opportunities if you hear of them!</a:t>
            </a:r>
          </a:p>
          <a:p>
            <a:r>
              <a:rPr lang="en-US" dirty="0"/>
              <a:t>Start soon!</a:t>
            </a:r>
          </a:p>
        </p:txBody>
      </p:sp>
    </p:spTree>
    <p:extLst>
      <p:ext uri="{BB962C8B-B14F-4D97-AF65-F5344CB8AC3E}">
        <p14:creationId xmlns:p14="http://schemas.microsoft.com/office/powerpoint/2010/main" val="622981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6BDB4-2D86-3E52-5216-230C4C506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Phenology data--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735A5-85D9-460D-4569-2BA606604D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Why fun and easy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648FE-A91B-AA93-B518-54455E5133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Why frustrating and difficult</a:t>
            </a:r>
          </a:p>
        </p:txBody>
      </p:sp>
    </p:spTree>
    <p:extLst>
      <p:ext uri="{BB962C8B-B14F-4D97-AF65-F5344CB8AC3E}">
        <p14:creationId xmlns:p14="http://schemas.microsoft.com/office/powerpoint/2010/main" val="1818052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E9790-9BAC-6F45-A37F-649C84CC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EF500-ED3F-AA66-581D-41A3416DD1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66989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Your observations!</a:t>
            </a:r>
          </a:p>
          <a:p>
            <a:r>
              <a:rPr lang="en-US" dirty="0"/>
              <a:t>(this was Feb. 25 in my yard in Lawrence)</a:t>
            </a:r>
          </a:p>
          <a:p>
            <a:r>
              <a:rPr lang="en-US" dirty="0"/>
              <a:t>You will be tracking two deciduous woody plants all semester</a:t>
            </a:r>
          </a:p>
        </p:txBody>
      </p:sp>
      <p:pic>
        <p:nvPicPr>
          <p:cNvPr id="5" name="Content Placeholder 4" descr="Purple flowers in the grass&#10;&#10;Description automatically generated">
            <a:extLst>
              <a:ext uri="{FF2B5EF4-FFF2-40B4-BE49-F238E27FC236}">
                <a16:creationId xmlns:a16="http://schemas.microsoft.com/office/drawing/2014/main" id="{8CB15CDF-9E4A-15AA-6C38-DCCC5A2F91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09653" y="1604059"/>
            <a:ext cx="6336889" cy="4806760"/>
          </a:xfrm>
        </p:spPr>
      </p:pic>
    </p:spTree>
    <p:extLst>
      <p:ext uri="{BB962C8B-B14F-4D97-AF65-F5344CB8AC3E}">
        <p14:creationId xmlns:p14="http://schemas.microsoft.com/office/powerpoint/2010/main" val="216460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E9790-9BAC-6F45-A37F-649C84CC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675"/>
          </a:xfrm>
        </p:spPr>
        <p:txBody>
          <a:bodyPr/>
          <a:lstStyle/>
          <a:p>
            <a:r>
              <a:rPr lang="en-US" dirty="0"/>
              <a:t>Sources of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EF500-ED3F-AA66-581D-41A3416DD1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312" y="1825625"/>
            <a:ext cx="341589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Your observations!</a:t>
            </a:r>
          </a:p>
          <a:p>
            <a:r>
              <a:rPr lang="en-US" dirty="0"/>
              <a:t>Photos from web</a:t>
            </a:r>
          </a:p>
          <a:p>
            <a:r>
              <a:rPr lang="en-US" dirty="0">
                <a:ea typeface="+mn-lt"/>
                <a:cs typeface="+mn-lt"/>
                <a:hlinkClick r:id="rId2"/>
              </a:rPr>
              <a:t>https://www.inaturalist.org/observations?place_id=any&amp;taxon_id=57278</a:t>
            </a:r>
            <a:endParaRPr lang="en-US" dirty="0">
              <a:ea typeface="+mn-lt"/>
              <a:cs typeface="+mn-lt"/>
            </a:endParaRPr>
          </a:p>
          <a:p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29814A2-6D9B-186B-7077-C447C39FAD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759201" y="1325821"/>
            <a:ext cx="8765820" cy="4857056"/>
          </a:xfrm>
        </p:spPr>
      </p:pic>
    </p:spTree>
    <p:extLst>
      <p:ext uri="{BB962C8B-B14F-4D97-AF65-F5344CB8AC3E}">
        <p14:creationId xmlns:p14="http://schemas.microsoft.com/office/powerpoint/2010/main" val="154057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E9790-9BAC-6F45-A37F-649C84CC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11" y="351014"/>
            <a:ext cx="5604934" cy="958675"/>
          </a:xfrm>
        </p:spPr>
        <p:txBody>
          <a:bodyPr/>
          <a:lstStyle/>
          <a:p>
            <a:r>
              <a:rPr lang="en-US" dirty="0"/>
              <a:t>Sources of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EF500-ED3F-AA66-581D-41A3416DD1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312" y="1825625"/>
            <a:ext cx="341589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Your observations!</a:t>
            </a:r>
          </a:p>
          <a:p>
            <a:r>
              <a:rPr lang="en-US" dirty="0"/>
              <a:t>Photos from web</a:t>
            </a:r>
          </a:p>
          <a:p>
            <a:r>
              <a:rPr lang="en-US" dirty="0"/>
              <a:t>Herbarium specimens</a:t>
            </a:r>
          </a:p>
          <a:p>
            <a:r>
              <a:rPr lang="en-US" dirty="0">
                <a:ea typeface="+mn-lt"/>
                <a:cs typeface="+mn-lt"/>
                <a:hlinkClick r:id="rId2"/>
              </a:rPr>
              <a:t>https://swbiodiversity.org/seinet/taxa/index.php?taxon=Ailanthus+altissima&amp;formsubmit=Search+Terms</a:t>
            </a:r>
            <a:endParaRPr lang="en-US" dirty="0">
              <a:ea typeface="+mn-lt"/>
              <a:cs typeface="+mn-lt"/>
            </a:endParaRPr>
          </a:p>
          <a:p>
            <a:endParaRPr lang="en-US" dirty="0"/>
          </a:p>
        </p:txBody>
      </p:sp>
      <p:pic>
        <p:nvPicPr>
          <p:cNvPr id="6" name="Content Placeholder 5" descr="A plant with brown leaves&#10;&#10;Description automatically generated">
            <a:extLst>
              <a:ext uri="{FF2B5EF4-FFF2-40B4-BE49-F238E27FC236}">
                <a16:creationId xmlns:a16="http://schemas.microsoft.com/office/drawing/2014/main" id="{8772F500-C281-A603-7B9A-BDBCF7F16B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26293" y="216959"/>
            <a:ext cx="4880192" cy="6637337"/>
          </a:xfrm>
        </p:spPr>
      </p:pic>
    </p:spTree>
    <p:extLst>
      <p:ext uri="{BB962C8B-B14F-4D97-AF65-F5344CB8AC3E}">
        <p14:creationId xmlns:p14="http://schemas.microsoft.com/office/powerpoint/2010/main" val="534774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7619A55A7B52459C9E234BCA2A3DF9" ma:contentTypeVersion="18" ma:contentTypeDescription="Create a new document." ma:contentTypeScope="" ma:versionID="2c874349b99d2eb28bc7778efc58c30c">
  <xsd:schema xmlns:xsd="http://www.w3.org/2001/XMLSchema" xmlns:xs="http://www.w3.org/2001/XMLSchema" xmlns:p="http://schemas.microsoft.com/office/2006/metadata/properties" xmlns:ns2="37d42d63-2893-41f4-b648-442025e5cf7a" xmlns:ns3="0b8f4d8a-044d-4a0b-b41c-c7d4df6fbcc0" targetNamespace="http://schemas.microsoft.com/office/2006/metadata/properties" ma:root="true" ma:fieldsID="dfa73cd63da6c39286ab536ba89376b6" ns2:_="" ns3:_="">
    <xsd:import namespace="37d42d63-2893-41f4-b648-442025e5cf7a"/>
    <xsd:import namespace="0b8f4d8a-044d-4a0b-b41c-c7d4df6fbc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d42d63-2893-41f4-b648-442025e5cf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5c2c5899-478d-4689-af14-80570c5f1cc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8f4d8a-044d-4a0b-b41c-c7d4df6fbcc0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a4644934-25b1-43e1-95bd-96faa8095a55}" ma:internalName="TaxCatchAll" ma:showField="CatchAllData" ma:web="0b8f4d8a-044d-4a0b-b41c-c7d4df6fbcc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653C52-A2D4-4433-97FC-DD6B8B16DB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2648A5-F638-40BE-8EB1-EAF765A40C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d42d63-2893-41f4-b648-442025e5cf7a"/>
    <ds:schemaRef ds:uri="0b8f4d8a-044d-4a0b-b41c-c7d4df6fbc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</TotalTime>
  <Words>553</Words>
  <Application>Microsoft Office PowerPoint</Application>
  <PresentationFormat>Widescreen</PresentationFormat>
  <Paragraphs>65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Courier New</vt:lpstr>
      <vt:lpstr>office theme</vt:lpstr>
      <vt:lpstr>Welcome to EVRN 460!</vt:lpstr>
      <vt:lpstr>PowerPoint Presentation</vt:lpstr>
      <vt:lpstr>Syllabus stuff</vt:lpstr>
      <vt:lpstr>Prepare for outside</vt:lpstr>
      <vt:lpstr>Ecology in Action (EIA)</vt:lpstr>
      <vt:lpstr>Phenology data-- </vt:lpstr>
      <vt:lpstr>Sources of Information</vt:lpstr>
      <vt:lpstr>Sources of Information</vt:lpstr>
      <vt:lpstr>Sources of Information</vt:lpstr>
      <vt:lpstr>Sources of Information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Castle, Lisa</cp:lastModifiedBy>
  <cp:revision>263</cp:revision>
  <dcterms:created xsi:type="dcterms:W3CDTF">2024-08-25T19:19:11Z</dcterms:created>
  <dcterms:modified xsi:type="dcterms:W3CDTF">2024-08-26T18:41:26Z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0x010100DD7619A55A7B52459C9E234BCA2A3DF9</vt:lpwstr>
  </property>
</Properties>
</file>